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6" r:id="rId4"/>
    <p:sldId id="277" r:id="rId5"/>
    <p:sldId id="258" r:id="rId6"/>
    <p:sldId id="260" r:id="rId7"/>
    <p:sldId id="261" r:id="rId8"/>
    <p:sldId id="262" r:id="rId9"/>
    <p:sldId id="263" r:id="rId10"/>
    <p:sldId id="264" r:id="rId11"/>
    <p:sldId id="265" r:id="rId12"/>
    <p:sldId id="278" r:id="rId13"/>
    <p:sldId id="266" r:id="rId14"/>
    <p:sldId id="267" r:id="rId15"/>
    <p:sldId id="268" r:id="rId16"/>
    <p:sldId id="269" r:id="rId17"/>
    <p:sldId id="270" r:id="rId18"/>
    <p:sldId id="294" r:id="rId19"/>
    <p:sldId id="271" r:id="rId20"/>
    <p:sldId id="272" r:id="rId21"/>
    <p:sldId id="273" r:id="rId22"/>
    <p:sldId id="274" r:id="rId23"/>
    <p:sldId id="275" r:id="rId24"/>
    <p:sldId id="279" r:id="rId25"/>
    <p:sldId id="289" r:id="rId26"/>
    <p:sldId id="290" r:id="rId27"/>
    <p:sldId id="291" r:id="rId28"/>
    <p:sldId id="28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960"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0607AF8-3E53-4FA4-AA97-308C1233361C}" type="datetimeFigureOut">
              <a:rPr lang="en-AU" smtClean="0"/>
              <a:t>17/04/2012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EAF46A0-2D5C-4036-885E-8241C1C8BD1A}" type="slidenum">
              <a:rPr lang="en-AU" smtClean="0"/>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0607AF8-3E53-4FA4-AA97-308C1233361C}" type="datetimeFigureOut">
              <a:rPr lang="en-AU" smtClean="0"/>
              <a:t>17/04/2012</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EAF46A0-2D5C-4036-885E-8241C1C8BD1A}" type="slidenum">
              <a:rPr lang="en-AU" smtClean="0"/>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243408"/>
            <a:ext cx="7406640" cy="1472184"/>
          </a:xfrm>
        </p:spPr>
        <p:txBody>
          <a:bodyPr>
            <a:normAutofit/>
          </a:bodyPr>
          <a:lstStyle/>
          <a:p>
            <a:pPr algn="ctr"/>
            <a:r>
              <a:rPr lang="en-AU" sz="5400" dirty="0" smtClean="0">
                <a:solidFill>
                  <a:schemeClr val="bg2">
                    <a:lumMod val="50000"/>
                  </a:schemeClr>
                </a:solidFill>
                <a:latin typeface="Algerian" pitchFamily="82" charset="0"/>
              </a:rPr>
              <a:t>Writing in Context</a:t>
            </a:r>
            <a:endParaRPr lang="en-AU" sz="5400" dirty="0">
              <a:solidFill>
                <a:schemeClr val="bg2">
                  <a:lumMod val="50000"/>
                </a:schemeClr>
              </a:solidFill>
              <a:latin typeface="Algerian" pitchFamily="82" charset="0"/>
            </a:endParaRPr>
          </a:p>
        </p:txBody>
      </p:sp>
      <p:sp>
        <p:nvSpPr>
          <p:cNvPr id="3" name="Subtitle 2"/>
          <p:cNvSpPr>
            <a:spLocks noGrp="1"/>
          </p:cNvSpPr>
          <p:nvPr>
            <p:ph type="subTitle" idx="1"/>
          </p:nvPr>
        </p:nvSpPr>
        <p:spPr>
          <a:xfrm>
            <a:off x="971600" y="1484784"/>
            <a:ext cx="8172400" cy="3739176"/>
          </a:xfrm>
        </p:spPr>
        <p:txBody>
          <a:bodyPr>
            <a:noAutofit/>
          </a:bodyPr>
          <a:lstStyle/>
          <a:p>
            <a:pPr algn="ctr"/>
            <a:r>
              <a:rPr lang="en-AU" sz="9000" dirty="0" smtClean="0">
                <a:solidFill>
                  <a:schemeClr val="bg2">
                    <a:lumMod val="50000"/>
                  </a:schemeClr>
                </a:solidFill>
                <a:latin typeface="AR CHRISTY" pitchFamily="2" charset="0"/>
              </a:rPr>
              <a:t>The </a:t>
            </a:r>
            <a:r>
              <a:rPr lang="en-AU" sz="9000" dirty="0" smtClean="0">
                <a:solidFill>
                  <a:schemeClr val="bg2">
                    <a:lumMod val="50000"/>
                  </a:schemeClr>
                </a:solidFill>
                <a:latin typeface="AR CHRISTY" pitchFamily="2" charset="0"/>
              </a:rPr>
              <a:t>Member of the Wedding</a:t>
            </a:r>
          </a:p>
          <a:p>
            <a:pPr algn="ctr"/>
            <a:r>
              <a:rPr lang="en-AU" sz="4800" dirty="0" smtClean="0">
                <a:solidFill>
                  <a:schemeClr val="tx1"/>
                </a:solidFill>
                <a:latin typeface="AR CHRISTY" pitchFamily="2" charset="0"/>
              </a:rPr>
              <a:t>By Carson McCullers</a:t>
            </a:r>
            <a:endParaRPr lang="en-AU" sz="4800" dirty="0">
              <a:solidFill>
                <a:schemeClr val="tx1"/>
              </a:solidFill>
              <a:latin typeface="AR CHRISTY" pitchFamily="2" charset="0"/>
            </a:endParaRPr>
          </a:p>
        </p:txBody>
      </p:sp>
    </p:spTree>
    <p:extLst>
      <p:ext uri="{BB962C8B-B14F-4D97-AF65-F5344CB8AC3E}">
        <p14:creationId xmlns:p14="http://schemas.microsoft.com/office/powerpoint/2010/main" val="283075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Soldie</a:t>
            </a:r>
            <a:r>
              <a:rPr lang="en-AU" sz="6000" dirty="0">
                <a:latin typeface="AR CENA" pitchFamily="2" charset="0"/>
              </a:rPr>
              <a:t>r </a:t>
            </a:r>
            <a:endParaRPr lang="en-AU" sz="6000" dirty="0" smtClean="0">
              <a:latin typeface="AR CENA" pitchFamily="2" charset="0"/>
            </a:endParaRPr>
          </a:p>
          <a:p>
            <a:r>
              <a:rPr lang="en-AU" sz="6000" dirty="0" smtClean="0">
                <a:latin typeface="AR CENA" pitchFamily="2" charset="0"/>
              </a:rPr>
              <a:t>unnamed</a:t>
            </a:r>
            <a:r>
              <a:rPr lang="en-AU" sz="6000" dirty="0">
                <a:latin typeface="AR CENA" pitchFamily="2" charset="0"/>
              </a:rPr>
              <a:t>, on three days leave, and after </a:t>
            </a:r>
            <a:r>
              <a:rPr lang="en-AU" sz="6000" dirty="0" smtClean="0">
                <a:latin typeface="AR CENA" pitchFamily="2" charset="0"/>
              </a:rPr>
              <a:t>sex - </a:t>
            </a:r>
            <a:r>
              <a:rPr lang="en-AU" sz="6000" dirty="0">
                <a:latin typeface="AR CENA" pitchFamily="2" charset="0"/>
              </a:rPr>
              <a:t>r</a:t>
            </a:r>
            <a:r>
              <a:rPr lang="en-AU" sz="6000" dirty="0" smtClean="0">
                <a:latin typeface="AR CENA" pitchFamily="2" charset="0"/>
              </a:rPr>
              <a:t>epresents </a:t>
            </a:r>
            <a:r>
              <a:rPr lang="en-AU" sz="6000" dirty="0">
                <a:latin typeface="AR CENA" pitchFamily="2" charset="0"/>
              </a:rPr>
              <a:t>the harsh reality of adult </a:t>
            </a:r>
            <a:r>
              <a:rPr lang="en-AU" sz="6000" dirty="0" smtClean="0">
                <a:latin typeface="AR CENA" pitchFamily="2" charset="0"/>
              </a:rPr>
              <a:t>life</a:t>
            </a:r>
            <a:endParaRPr lang="en-AU" sz="6000" dirty="0">
              <a:latin typeface="AR CENA" pitchFamily="2" charset="0"/>
            </a:endParaRPr>
          </a:p>
        </p:txBody>
      </p:sp>
    </p:spTree>
    <p:extLst>
      <p:ext uri="{BB962C8B-B14F-4D97-AF65-F5344CB8AC3E}">
        <p14:creationId xmlns:p14="http://schemas.microsoft.com/office/powerpoint/2010/main" val="353872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7200" b="1" dirty="0">
                <a:latin typeface="AR CENA" pitchFamily="2" charset="0"/>
              </a:rPr>
              <a:t>Jarvis </a:t>
            </a:r>
            <a:r>
              <a:rPr lang="en-AU" sz="7200" b="1" dirty="0" smtClean="0">
                <a:latin typeface="AR CENA" pitchFamily="2" charset="0"/>
              </a:rPr>
              <a:t>Addams </a:t>
            </a:r>
          </a:p>
          <a:p>
            <a:r>
              <a:rPr lang="en-AU" sz="7200" dirty="0" smtClean="0">
                <a:latin typeface="AR CENA" pitchFamily="2" charset="0"/>
              </a:rPr>
              <a:t>Frankie’s older brother – marries Janice Evans</a:t>
            </a:r>
            <a:endParaRPr lang="en-AU" sz="7200" dirty="0">
              <a:latin typeface="AR CENA" pitchFamily="2" charset="0"/>
            </a:endParaRPr>
          </a:p>
        </p:txBody>
      </p:sp>
    </p:spTree>
    <p:extLst>
      <p:ext uri="{BB962C8B-B14F-4D97-AF65-F5344CB8AC3E}">
        <p14:creationId xmlns:p14="http://schemas.microsoft.com/office/powerpoint/2010/main" val="282330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Themes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normAutofit/>
          </a:bodyPr>
          <a:lstStyle/>
          <a:p>
            <a:pPr marL="82296" indent="0" algn="ctr">
              <a:buNone/>
            </a:pPr>
            <a:r>
              <a:rPr lang="en-AU" sz="7200" dirty="0" smtClean="0">
                <a:latin typeface="AR CENA" pitchFamily="2" charset="0"/>
              </a:rPr>
              <a:t>Some </a:t>
            </a:r>
            <a:r>
              <a:rPr lang="en-AU" sz="7200" dirty="0" smtClean="0">
                <a:latin typeface="AR CENA" pitchFamily="2" charset="0"/>
              </a:rPr>
              <a:t>of the themes present in The Member of the </a:t>
            </a:r>
            <a:r>
              <a:rPr lang="en-AU" sz="7200" dirty="0" smtClean="0">
                <a:latin typeface="AR CENA" pitchFamily="2" charset="0"/>
              </a:rPr>
              <a:t>Wedding are:</a:t>
            </a:r>
            <a:endParaRPr lang="en-AU" sz="7200" dirty="0">
              <a:latin typeface="AR CENA" pitchFamily="2" charset="0"/>
            </a:endParaRPr>
          </a:p>
        </p:txBody>
      </p:sp>
    </p:spTree>
    <p:extLst>
      <p:ext uri="{BB962C8B-B14F-4D97-AF65-F5344CB8AC3E}">
        <p14:creationId xmlns:p14="http://schemas.microsoft.com/office/powerpoint/2010/main" val="85478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Theme - Fear</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259632" y="1447800"/>
            <a:ext cx="7674056" cy="4800600"/>
          </a:xfrm>
        </p:spPr>
        <p:txBody>
          <a:bodyPr>
            <a:normAutofit/>
          </a:bodyPr>
          <a:lstStyle/>
          <a:p>
            <a:r>
              <a:rPr lang="en-AU" sz="5400" dirty="0" smtClean="0">
                <a:latin typeface="AR CENA" pitchFamily="2" charset="0"/>
              </a:rPr>
              <a:t>“…….</a:t>
            </a:r>
            <a:r>
              <a:rPr lang="en-AU" sz="5400" dirty="0">
                <a:latin typeface="AR CENA" pitchFamily="2" charset="0"/>
              </a:rPr>
              <a:t>with somebody sleeping in the dark with her, she was not so much afraid”. </a:t>
            </a:r>
          </a:p>
          <a:p>
            <a:r>
              <a:rPr lang="en-AU" sz="5400" b="1" dirty="0">
                <a:latin typeface="AR CENA" pitchFamily="2" charset="0"/>
              </a:rPr>
              <a:t>“It was the Summer of fear.” </a:t>
            </a:r>
            <a:endParaRPr lang="en-AU" sz="5400" dirty="0">
              <a:latin typeface="AR CENA" pitchFamily="2" charset="0"/>
            </a:endParaRPr>
          </a:p>
        </p:txBody>
      </p:sp>
    </p:spTree>
    <p:extLst>
      <p:ext uri="{BB962C8B-B14F-4D97-AF65-F5344CB8AC3E}">
        <p14:creationId xmlns:p14="http://schemas.microsoft.com/office/powerpoint/2010/main" val="341075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346050"/>
          </a:xfrm>
        </p:spPr>
        <p:txBody>
          <a:bodyPr>
            <a:normAutofit fontScale="90000"/>
          </a:bodyPr>
          <a:lstStyle/>
          <a:p>
            <a:endParaRPr lang="en-AU" dirty="0"/>
          </a:p>
        </p:txBody>
      </p:sp>
      <p:sp>
        <p:nvSpPr>
          <p:cNvPr id="3" name="Content Placeholder 2"/>
          <p:cNvSpPr>
            <a:spLocks noGrp="1"/>
          </p:cNvSpPr>
          <p:nvPr>
            <p:ph idx="1"/>
          </p:nvPr>
        </p:nvSpPr>
        <p:spPr>
          <a:xfrm>
            <a:off x="1115616" y="1052736"/>
            <a:ext cx="7818072" cy="5195664"/>
          </a:xfrm>
        </p:spPr>
        <p:txBody>
          <a:bodyPr>
            <a:normAutofit/>
          </a:bodyPr>
          <a:lstStyle/>
          <a:p>
            <a:r>
              <a:rPr lang="en-AU" sz="4800" dirty="0">
                <a:latin typeface="AR CENA" pitchFamily="2" charset="0"/>
              </a:rPr>
              <a:t>Frankie is on the brink of emotional and sexual maturity </a:t>
            </a:r>
          </a:p>
          <a:p>
            <a:r>
              <a:rPr lang="en-AU" sz="4800" dirty="0" smtClean="0">
                <a:latin typeface="AR CENA" pitchFamily="2" charset="0"/>
              </a:rPr>
              <a:t>she </a:t>
            </a:r>
            <a:r>
              <a:rPr lang="en-AU" sz="4800" dirty="0">
                <a:latin typeface="AR CENA" pitchFamily="2" charset="0"/>
              </a:rPr>
              <a:t>feels isolated </a:t>
            </a:r>
          </a:p>
          <a:p>
            <a:r>
              <a:rPr lang="en-AU" sz="4800" dirty="0" smtClean="0">
                <a:latin typeface="AR CENA" pitchFamily="2" charset="0"/>
              </a:rPr>
              <a:t>she </a:t>
            </a:r>
            <a:r>
              <a:rPr lang="en-AU" sz="4800" dirty="0">
                <a:latin typeface="AR CENA" pitchFamily="2" charset="0"/>
              </a:rPr>
              <a:t>does not belong to any group </a:t>
            </a:r>
          </a:p>
          <a:p>
            <a:r>
              <a:rPr lang="en-AU" sz="4800" dirty="0" smtClean="0">
                <a:latin typeface="AR CENA" pitchFamily="2" charset="0"/>
              </a:rPr>
              <a:t>she </a:t>
            </a:r>
            <a:r>
              <a:rPr lang="en-AU" sz="4800" dirty="0">
                <a:latin typeface="AR CENA" pitchFamily="2" charset="0"/>
              </a:rPr>
              <a:t>has little control over her physical growth </a:t>
            </a:r>
          </a:p>
          <a:p>
            <a:endParaRPr lang="en-AU" dirty="0"/>
          </a:p>
        </p:txBody>
      </p:sp>
    </p:spTree>
    <p:extLst>
      <p:ext uri="{BB962C8B-B14F-4D97-AF65-F5344CB8AC3E}">
        <p14:creationId xmlns:p14="http://schemas.microsoft.com/office/powerpoint/2010/main" val="1159006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1043608" y="476672"/>
            <a:ext cx="8100392" cy="6264696"/>
          </a:xfrm>
        </p:spPr>
        <p:txBody>
          <a:bodyPr>
            <a:normAutofit/>
          </a:bodyPr>
          <a:lstStyle/>
          <a:p>
            <a:r>
              <a:rPr lang="en-AU" sz="4400" dirty="0" smtClean="0">
                <a:latin typeface="AR CENA" pitchFamily="2" charset="0"/>
              </a:rPr>
              <a:t>Obsesses </a:t>
            </a:r>
            <a:r>
              <a:rPr lang="en-AU" sz="4400" dirty="0">
                <a:latin typeface="AR CENA" pitchFamily="2" charset="0"/>
              </a:rPr>
              <a:t>about running away her brother and his new wife after the wedding. </a:t>
            </a:r>
          </a:p>
          <a:p>
            <a:r>
              <a:rPr lang="en-AU" sz="4400" dirty="0" smtClean="0">
                <a:latin typeface="AR CENA" pitchFamily="2" charset="0"/>
              </a:rPr>
              <a:t>Growing </a:t>
            </a:r>
            <a:r>
              <a:rPr lang="en-AU" sz="4400" dirty="0">
                <a:latin typeface="AR CENA" pitchFamily="2" charset="0"/>
              </a:rPr>
              <a:t>up is very challenging - not an instant process. Frankie tries to transform her appearance and changes her name to F. Jasmine but her encounter with the soldier highlights how innocent she really is. </a:t>
            </a:r>
          </a:p>
          <a:p>
            <a:endParaRPr lang="en-AU" dirty="0"/>
          </a:p>
        </p:txBody>
      </p:sp>
    </p:spTree>
    <p:extLst>
      <p:ext uri="{BB962C8B-B14F-4D97-AF65-F5344CB8AC3E}">
        <p14:creationId xmlns:p14="http://schemas.microsoft.com/office/powerpoint/2010/main" val="110639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endParaRPr lang="en-AU" dirty="0"/>
          </a:p>
        </p:txBody>
      </p:sp>
      <p:sp>
        <p:nvSpPr>
          <p:cNvPr id="3" name="Content Placeholder 2"/>
          <p:cNvSpPr>
            <a:spLocks noGrp="1"/>
          </p:cNvSpPr>
          <p:nvPr>
            <p:ph idx="1"/>
          </p:nvPr>
        </p:nvSpPr>
        <p:spPr/>
        <p:txBody>
          <a:bodyPr/>
          <a:lstStyle/>
          <a:p>
            <a:r>
              <a:rPr lang="en-AU" sz="7200" dirty="0">
                <a:latin typeface="AR CENA" pitchFamily="2" charset="0"/>
              </a:rPr>
              <a:t>Feeling afraid for the changes that are taking place in us is normal. </a:t>
            </a:r>
          </a:p>
          <a:p>
            <a:endParaRPr lang="en-AU" dirty="0"/>
          </a:p>
        </p:txBody>
      </p:sp>
    </p:spTree>
    <p:extLst>
      <p:ext uri="{BB962C8B-B14F-4D97-AF65-F5344CB8AC3E}">
        <p14:creationId xmlns:p14="http://schemas.microsoft.com/office/powerpoint/2010/main" val="323354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1143000"/>
          </a:xfrm>
        </p:spPr>
        <p:txBody>
          <a:bodyPr>
            <a:normAutofit/>
          </a:bodyPr>
          <a:lstStyle/>
          <a:p>
            <a:pPr algn="ctr"/>
            <a:r>
              <a:rPr lang="en-AU" sz="6600" dirty="0" smtClean="0">
                <a:solidFill>
                  <a:schemeClr val="bg2">
                    <a:lumMod val="50000"/>
                  </a:schemeClr>
                </a:solidFill>
                <a:latin typeface="Algerian" pitchFamily="82" charset="0"/>
              </a:rPr>
              <a:t>Theme - Belonging</a:t>
            </a:r>
            <a:endParaRPr lang="en-AU" sz="66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971600" y="1268760"/>
            <a:ext cx="7962088" cy="5328592"/>
          </a:xfrm>
        </p:spPr>
        <p:txBody>
          <a:bodyPr>
            <a:normAutofit fontScale="92500"/>
          </a:bodyPr>
          <a:lstStyle/>
          <a:p>
            <a:r>
              <a:rPr lang="en-AU" sz="4400" dirty="0">
                <a:latin typeface="AR CENA" pitchFamily="2" charset="0"/>
              </a:rPr>
              <a:t>We need to feel we belong to a group to feel empowered </a:t>
            </a:r>
          </a:p>
          <a:p>
            <a:r>
              <a:rPr lang="en-AU" sz="4400" dirty="0" smtClean="0">
                <a:latin typeface="AR CENA" pitchFamily="2" charset="0"/>
              </a:rPr>
              <a:t>At </a:t>
            </a:r>
            <a:r>
              <a:rPr lang="en-AU" sz="4400" dirty="0">
                <a:latin typeface="AR CENA" pitchFamily="2" charset="0"/>
              </a:rPr>
              <a:t>the start of the novel, Frankie is struggling with who she is, who she was as a child and who she will become as a young adult. Central to these identify issues is the fact that she feels alienated from others and the world. </a:t>
            </a:r>
          </a:p>
          <a:p>
            <a:endParaRPr lang="en-AU" dirty="0"/>
          </a:p>
        </p:txBody>
      </p:sp>
    </p:spTree>
    <p:extLst>
      <p:ext uri="{BB962C8B-B14F-4D97-AF65-F5344CB8AC3E}">
        <p14:creationId xmlns:p14="http://schemas.microsoft.com/office/powerpoint/2010/main" val="275599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sz="5400" dirty="0" smtClean="0">
                <a:solidFill>
                  <a:schemeClr val="bg2">
                    <a:lumMod val="50000"/>
                  </a:schemeClr>
                </a:solidFill>
                <a:latin typeface="Algerian" pitchFamily="82" charset="0"/>
              </a:rPr>
              <a:t>Theme – Alienation &amp; Loneliness</a:t>
            </a:r>
            <a:endParaRPr lang="en-AU" sz="54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15616" y="1447800"/>
            <a:ext cx="7818072" cy="4800600"/>
          </a:xfrm>
        </p:spPr>
        <p:txBody>
          <a:bodyPr>
            <a:noAutofit/>
          </a:bodyPr>
          <a:lstStyle/>
          <a:p>
            <a:r>
              <a:rPr lang="en-AU" sz="4400" dirty="0">
                <a:latin typeface="AR CENA" pitchFamily="2" charset="0"/>
              </a:rPr>
              <a:t>Afraid and feeling deep isolation, Frankie learns that her older brother Jarvis is to marry. She irrationally decides that on the wedding day she will somehow join her brother and his bride to become a third member of their wedding.</a:t>
            </a:r>
          </a:p>
        </p:txBody>
      </p:sp>
    </p:spTree>
    <p:extLst>
      <p:ext uri="{BB962C8B-B14F-4D97-AF65-F5344CB8AC3E}">
        <p14:creationId xmlns:p14="http://schemas.microsoft.com/office/powerpoint/2010/main" val="327873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600" dirty="0" smtClean="0">
                <a:solidFill>
                  <a:schemeClr val="bg2">
                    <a:lumMod val="50000"/>
                  </a:schemeClr>
                </a:solidFill>
                <a:latin typeface="Algerian" pitchFamily="82" charset="0"/>
              </a:rPr>
              <a:t>Theme - Identity</a:t>
            </a:r>
            <a:endParaRPr lang="en-AU" sz="66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normAutofit/>
          </a:bodyPr>
          <a:lstStyle/>
          <a:p>
            <a:r>
              <a:rPr lang="en-AU" sz="4800" dirty="0" smtClean="0">
                <a:latin typeface="AR CENA" pitchFamily="2" charset="0"/>
              </a:rPr>
              <a:t>As </a:t>
            </a:r>
            <a:r>
              <a:rPr lang="en-AU" sz="4800" dirty="0">
                <a:latin typeface="AR CENA" pitchFamily="2" charset="0"/>
              </a:rPr>
              <a:t>we grow through life our identify changes or is modified. This can lead to uneasy and uncomfortable years in adolescence trying on what fits for us. </a:t>
            </a:r>
          </a:p>
          <a:p>
            <a:endParaRPr lang="en-AU" dirty="0"/>
          </a:p>
        </p:txBody>
      </p:sp>
    </p:spTree>
    <p:extLst>
      <p:ext uri="{BB962C8B-B14F-4D97-AF65-F5344CB8AC3E}">
        <p14:creationId xmlns:p14="http://schemas.microsoft.com/office/powerpoint/2010/main" val="393286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2034"/>
          </a:xfrm>
        </p:spPr>
        <p:txBody>
          <a:bodyPr>
            <a:normAutofit fontScale="90000"/>
          </a:bodyPr>
          <a:lstStyle/>
          <a:p>
            <a:endParaRPr lang="en-AU" dirty="0"/>
          </a:p>
        </p:txBody>
      </p:sp>
      <p:sp>
        <p:nvSpPr>
          <p:cNvPr id="3" name="Content Placeholder 2"/>
          <p:cNvSpPr>
            <a:spLocks noGrp="1"/>
          </p:cNvSpPr>
          <p:nvPr>
            <p:ph idx="1"/>
          </p:nvPr>
        </p:nvSpPr>
        <p:spPr>
          <a:xfrm>
            <a:off x="899592" y="548680"/>
            <a:ext cx="8244408" cy="5699720"/>
          </a:xfrm>
        </p:spPr>
        <p:txBody>
          <a:bodyPr>
            <a:noAutofit/>
          </a:bodyPr>
          <a:lstStyle/>
          <a:p>
            <a:pPr algn="ctr"/>
            <a:endParaRPr lang="en-AU" sz="4000" dirty="0">
              <a:latin typeface="AR CHRISTY" pitchFamily="2"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89169">
            <a:off x="885935" y="747604"/>
            <a:ext cx="3020138" cy="461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46889">
            <a:off x="4346262" y="2122851"/>
            <a:ext cx="4235765"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183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435608" y="228919"/>
            <a:ext cx="7498080" cy="45719"/>
          </a:xfrm>
        </p:spPr>
        <p:txBody>
          <a:bodyPr>
            <a:normAutofit fontScale="90000"/>
          </a:bodyPr>
          <a:lstStyle/>
          <a:p>
            <a:endParaRPr lang="en-AU" dirty="0"/>
          </a:p>
        </p:txBody>
      </p:sp>
      <p:sp>
        <p:nvSpPr>
          <p:cNvPr id="3" name="Content Placeholder 2"/>
          <p:cNvSpPr>
            <a:spLocks noGrp="1"/>
          </p:cNvSpPr>
          <p:nvPr>
            <p:ph idx="1"/>
          </p:nvPr>
        </p:nvSpPr>
        <p:spPr>
          <a:xfrm>
            <a:off x="1259632" y="620688"/>
            <a:ext cx="7674056" cy="5627712"/>
          </a:xfrm>
        </p:spPr>
        <p:txBody>
          <a:bodyPr>
            <a:normAutofit lnSpcReduction="10000"/>
          </a:bodyPr>
          <a:lstStyle/>
          <a:p>
            <a:r>
              <a:rPr lang="en-AU" sz="5400" dirty="0">
                <a:latin typeface="AR CENA" pitchFamily="2" charset="0"/>
              </a:rPr>
              <a:t>Most importantly we may try on different </a:t>
            </a:r>
            <a:r>
              <a:rPr lang="en-AU" sz="5400" dirty="0" smtClean="0">
                <a:latin typeface="AR CENA" pitchFamily="2" charset="0"/>
              </a:rPr>
              <a:t>“facades” </a:t>
            </a:r>
            <a:r>
              <a:rPr lang="en-AU" sz="5400" dirty="0">
                <a:latin typeface="AR CENA" pitchFamily="2" charset="0"/>
              </a:rPr>
              <a:t>images, friendship groups – growing up into who we truly are is a process of trial and error. It is important not to fall for superficial change. </a:t>
            </a:r>
          </a:p>
          <a:p>
            <a:endParaRPr lang="en-AU" dirty="0"/>
          </a:p>
        </p:txBody>
      </p:sp>
    </p:spTree>
    <p:extLst>
      <p:ext uri="{BB962C8B-B14F-4D97-AF65-F5344CB8AC3E}">
        <p14:creationId xmlns:p14="http://schemas.microsoft.com/office/powerpoint/2010/main" val="305944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018"/>
          </a:xfrm>
        </p:spPr>
        <p:txBody>
          <a:bodyPr>
            <a:normAutofit fontScale="90000"/>
          </a:bodyPr>
          <a:lstStyle/>
          <a:p>
            <a:endParaRPr lang="en-AU" dirty="0"/>
          </a:p>
        </p:txBody>
      </p:sp>
      <p:sp>
        <p:nvSpPr>
          <p:cNvPr id="3" name="Content Placeholder 2"/>
          <p:cNvSpPr>
            <a:spLocks noGrp="1"/>
          </p:cNvSpPr>
          <p:nvPr>
            <p:ph idx="1"/>
          </p:nvPr>
        </p:nvSpPr>
        <p:spPr>
          <a:xfrm>
            <a:off x="1435608" y="548680"/>
            <a:ext cx="7498080" cy="5699720"/>
          </a:xfrm>
        </p:spPr>
        <p:txBody>
          <a:bodyPr/>
          <a:lstStyle/>
          <a:p>
            <a:r>
              <a:rPr lang="en-AU" sz="6000" dirty="0">
                <a:latin typeface="AR CENA" pitchFamily="2" charset="0"/>
              </a:rPr>
              <a:t>In the novel, Frankie </a:t>
            </a:r>
            <a:r>
              <a:rPr lang="en-AU" sz="6000" dirty="0" smtClean="0">
                <a:latin typeface="AR CENA" pitchFamily="2" charset="0"/>
              </a:rPr>
              <a:t>changes </a:t>
            </a:r>
            <a:r>
              <a:rPr lang="en-AU" sz="6000" dirty="0">
                <a:latin typeface="AR CENA" pitchFamily="2" charset="0"/>
              </a:rPr>
              <a:t>her name to F. Jasmine as it sounds more mature and sophisticated, but this is just a superficial change. </a:t>
            </a:r>
          </a:p>
          <a:p>
            <a:endParaRPr lang="en-AU" dirty="0"/>
          </a:p>
        </p:txBody>
      </p:sp>
    </p:spTree>
    <p:extLst>
      <p:ext uri="{BB962C8B-B14F-4D97-AF65-F5344CB8AC3E}">
        <p14:creationId xmlns:p14="http://schemas.microsoft.com/office/powerpoint/2010/main" val="258442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100392" cy="1143000"/>
          </a:xfrm>
        </p:spPr>
        <p:txBody>
          <a:bodyPr>
            <a:noAutofit/>
          </a:bodyPr>
          <a:lstStyle/>
          <a:p>
            <a:pPr algn="ctr"/>
            <a:r>
              <a:rPr lang="en-AU" sz="4200" dirty="0" smtClean="0">
                <a:solidFill>
                  <a:schemeClr val="bg2">
                    <a:lumMod val="50000"/>
                  </a:schemeClr>
                </a:solidFill>
                <a:latin typeface="Algerian" pitchFamily="82" charset="0"/>
              </a:rPr>
              <a:t>Themes - </a:t>
            </a:r>
            <a:r>
              <a:rPr lang="en-AU" sz="4200" dirty="0">
                <a:solidFill>
                  <a:schemeClr val="bg2">
                    <a:lumMod val="50000"/>
                  </a:schemeClr>
                </a:solidFill>
                <a:latin typeface="Algerian" pitchFamily="82" charset="0"/>
              </a:rPr>
              <a:t>Journey of Growth </a:t>
            </a:r>
          </a:p>
        </p:txBody>
      </p:sp>
      <p:sp>
        <p:nvSpPr>
          <p:cNvPr id="3" name="Content Placeholder 2"/>
          <p:cNvSpPr>
            <a:spLocks noGrp="1"/>
          </p:cNvSpPr>
          <p:nvPr>
            <p:ph idx="1"/>
          </p:nvPr>
        </p:nvSpPr>
        <p:spPr>
          <a:xfrm>
            <a:off x="1043608" y="1268760"/>
            <a:ext cx="7890080" cy="4979640"/>
          </a:xfrm>
        </p:spPr>
        <p:txBody>
          <a:bodyPr>
            <a:normAutofit fontScale="92500" lnSpcReduction="10000"/>
          </a:bodyPr>
          <a:lstStyle/>
          <a:p>
            <a:r>
              <a:rPr lang="en-AU" sz="4400" dirty="0">
                <a:latin typeface="AR CENA" pitchFamily="2" charset="0"/>
              </a:rPr>
              <a:t>The Member of the Wedding is a coming of age novel – also referred to as a </a:t>
            </a:r>
            <a:r>
              <a:rPr lang="en-AU" sz="4400" dirty="0">
                <a:solidFill>
                  <a:srgbClr val="FF0000"/>
                </a:solidFill>
                <a:latin typeface="AR CENA" pitchFamily="2" charset="0"/>
              </a:rPr>
              <a:t>bildungsroman</a:t>
            </a:r>
            <a:r>
              <a:rPr lang="en-AU" sz="4400" dirty="0">
                <a:latin typeface="AR CENA" pitchFamily="2" charset="0"/>
              </a:rPr>
              <a:t> text. </a:t>
            </a:r>
          </a:p>
          <a:p>
            <a:r>
              <a:rPr lang="en-AU" sz="4400" dirty="0" smtClean="0">
                <a:latin typeface="AR CENA" pitchFamily="2" charset="0"/>
              </a:rPr>
              <a:t>Frankie </a:t>
            </a:r>
            <a:r>
              <a:rPr lang="en-AU" sz="4400" dirty="0">
                <a:latin typeface="AR CENA" pitchFamily="2" charset="0"/>
              </a:rPr>
              <a:t>is on an inner quest to grow and develop into a young </a:t>
            </a:r>
            <a:r>
              <a:rPr lang="en-AU" sz="4400" dirty="0" smtClean="0">
                <a:latin typeface="AR CENA" pitchFamily="2" charset="0"/>
              </a:rPr>
              <a:t>adult. </a:t>
            </a:r>
            <a:endParaRPr lang="en-AU" sz="4400" dirty="0">
              <a:latin typeface="AR CENA" pitchFamily="2" charset="0"/>
            </a:endParaRPr>
          </a:p>
          <a:p>
            <a:r>
              <a:rPr lang="en-AU" sz="4400" dirty="0" smtClean="0">
                <a:latin typeface="AR CENA" pitchFamily="2" charset="0"/>
              </a:rPr>
              <a:t>She </a:t>
            </a:r>
            <a:r>
              <a:rPr lang="en-AU" sz="4400" dirty="0">
                <a:latin typeface="AR CENA" pitchFamily="2" charset="0"/>
              </a:rPr>
              <a:t>is frustrated and restless, </a:t>
            </a:r>
            <a:r>
              <a:rPr lang="en-AU" sz="4400" dirty="0" smtClean="0">
                <a:latin typeface="AR CENA" pitchFamily="2" charset="0"/>
              </a:rPr>
              <a:t>impatiently </a:t>
            </a:r>
            <a:r>
              <a:rPr lang="en-AU" sz="4400" dirty="0">
                <a:latin typeface="AR CENA" pitchFamily="2" charset="0"/>
              </a:rPr>
              <a:t>waiting for something </a:t>
            </a:r>
            <a:r>
              <a:rPr lang="en-AU" sz="4400" dirty="0" smtClean="0">
                <a:latin typeface="AR CENA" pitchFamily="2" charset="0"/>
              </a:rPr>
              <a:t>better.</a:t>
            </a:r>
            <a:endParaRPr lang="en-AU" sz="4400" dirty="0">
              <a:latin typeface="AR CENA" pitchFamily="2" charset="0"/>
            </a:endParaRPr>
          </a:p>
          <a:p>
            <a:endParaRPr lang="en-AU" dirty="0"/>
          </a:p>
        </p:txBody>
      </p:sp>
    </p:spTree>
    <p:extLst>
      <p:ext uri="{BB962C8B-B14F-4D97-AF65-F5344CB8AC3E}">
        <p14:creationId xmlns:p14="http://schemas.microsoft.com/office/powerpoint/2010/main" val="182394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7890080" cy="1143000"/>
          </a:xfrm>
        </p:spPr>
        <p:txBody>
          <a:bodyPr>
            <a:noAutofit/>
          </a:bodyPr>
          <a:lstStyle/>
          <a:p>
            <a:pPr algn="ctr"/>
            <a:r>
              <a:rPr lang="en-AU" sz="4200" dirty="0">
                <a:solidFill>
                  <a:schemeClr val="bg2">
                    <a:lumMod val="50000"/>
                  </a:schemeClr>
                </a:solidFill>
                <a:latin typeface="Algerian" pitchFamily="82" charset="0"/>
              </a:rPr>
              <a:t>Themes - Journey of Growth </a:t>
            </a:r>
            <a:endParaRPr lang="en-AU" sz="4200" dirty="0"/>
          </a:p>
        </p:txBody>
      </p:sp>
      <p:sp>
        <p:nvSpPr>
          <p:cNvPr id="3" name="Content Placeholder 2"/>
          <p:cNvSpPr>
            <a:spLocks noGrp="1"/>
          </p:cNvSpPr>
          <p:nvPr>
            <p:ph idx="1"/>
          </p:nvPr>
        </p:nvSpPr>
        <p:spPr>
          <a:xfrm>
            <a:off x="971600" y="1447800"/>
            <a:ext cx="7962088" cy="5149552"/>
          </a:xfrm>
        </p:spPr>
        <p:txBody>
          <a:bodyPr>
            <a:normAutofit lnSpcReduction="10000"/>
          </a:bodyPr>
          <a:lstStyle/>
          <a:p>
            <a:r>
              <a:rPr lang="en-AU" sz="4400" dirty="0" smtClean="0">
                <a:latin typeface="AR CENA" pitchFamily="2" charset="0"/>
              </a:rPr>
              <a:t>The </a:t>
            </a:r>
            <a:r>
              <a:rPr lang="en-AU" sz="4400" dirty="0">
                <a:latin typeface="AR CENA" pitchFamily="2" charset="0"/>
              </a:rPr>
              <a:t>quest is often </a:t>
            </a:r>
            <a:r>
              <a:rPr lang="en-AU" sz="4400" dirty="0" smtClean="0">
                <a:latin typeface="AR CENA" pitchFamily="2" charset="0"/>
              </a:rPr>
              <a:t>symbolised </a:t>
            </a:r>
            <a:r>
              <a:rPr lang="en-AU" sz="4400" dirty="0">
                <a:latin typeface="AR CENA" pitchFamily="2" charset="0"/>
              </a:rPr>
              <a:t>by a physical journey, such as travelling to the </a:t>
            </a:r>
            <a:r>
              <a:rPr lang="en-AU" sz="4400" dirty="0" smtClean="0">
                <a:latin typeface="AR CENA" pitchFamily="2" charset="0"/>
              </a:rPr>
              <a:t>wedding. </a:t>
            </a:r>
            <a:endParaRPr lang="en-AU" sz="4400" dirty="0">
              <a:latin typeface="AR CENA" pitchFamily="2" charset="0"/>
            </a:endParaRPr>
          </a:p>
          <a:p>
            <a:r>
              <a:rPr lang="en-AU" sz="4400" dirty="0" smtClean="0">
                <a:latin typeface="AR CENA" pitchFamily="2" charset="0"/>
              </a:rPr>
              <a:t>At </a:t>
            </a:r>
            <a:r>
              <a:rPr lang="en-AU" sz="4400" dirty="0">
                <a:latin typeface="AR CENA" pitchFamily="2" charset="0"/>
              </a:rPr>
              <a:t>the wedding Frankie must really </a:t>
            </a:r>
            <a:r>
              <a:rPr lang="en-AU" sz="4400" dirty="0" smtClean="0">
                <a:latin typeface="AR CENA" pitchFamily="2" charset="0"/>
              </a:rPr>
              <a:t>“grow up” </a:t>
            </a:r>
            <a:r>
              <a:rPr lang="en-AU" sz="4400" dirty="0">
                <a:latin typeface="AR CENA" pitchFamily="2" charset="0"/>
              </a:rPr>
              <a:t>and feel the pain of her delusional belief that she would be able to tag along with the married </a:t>
            </a:r>
            <a:r>
              <a:rPr lang="en-AU" sz="4400" dirty="0" smtClean="0">
                <a:latin typeface="AR CENA" pitchFamily="2" charset="0"/>
              </a:rPr>
              <a:t>couple. </a:t>
            </a:r>
            <a:endParaRPr lang="en-AU" sz="4400" dirty="0">
              <a:latin typeface="AR CENA" pitchFamily="2" charset="0"/>
            </a:endParaRPr>
          </a:p>
          <a:p>
            <a:endParaRPr lang="en-AU" dirty="0"/>
          </a:p>
        </p:txBody>
      </p:sp>
    </p:spTree>
    <p:extLst>
      <p:ext uri="{BB962C8B-B14F-4D97-AF65-F5344CB8AC3E}">
        <p14:creationId xmlns:p14="http://schemas.microsoft.com/office/powerpoint/2010/main" val="384041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7962088" cy="1143000"/>
          </a:xfrm>
        </p:spPr>
        <p:txBody>
          <a:bodyPr>
            <a:noAutofit/>
          </a:bodyPr>
          <a:lstStyle/>
          <a:p>
            <a:pPr algn="ctr"/>
            <a:r>
              <a:rPr lang="en-AU" sz="4200" dirty="0">
                <a:solidFill>
                  <a:schemeClr val="bg2">
                    <a:lumMod val="50000"/>
                  </a:schemeClr>
                </a:solidFill>
                <a:latin typeface="Algerian" pitchFamily="82" charset="0"/>
              </a:rPr>
              <a:t>Themes - Journey of Growth </a:t>
            </a:r>
            <a:endParaRPr lang="en-AU" sz="4200" dirty="0"/>
          </a:p>
        </p:txBody>
      </p:sp>
      <p:sp>
        <p:nvSpPr>
          <p:cNvPr id="3" name="Content Placeholder 2"/>
          <p:cNvSpPr>
            <a:spLocks noGrp="1"/>
          </p:cNvSpPr>
          <p:nvPr>
            <p:ph idx="1"/>
          </p:nvPr>
        </p:nvSpPr>
        <p:spPr>
          <a:xfrm>
            <a:off x="1043608" y="1268760"/>
            <a:ext cx="7890080" cy="5184576"/>
          </a:xfrm>
        </p:spPr>
        <p:txBody>
          <a:bodyPr>
            <a:normAutofit/>
          </a:bodyPr>
          <a:lstStyle/>
          <a:p>
            <a:r>
              <a:rPr lang="en-AU" sz="4400" dirty="0" smtClean="0">
                <a:latin typeface="AR CENA" pitchFamily="2" charset="0"/>
              </a:rPr>
              <a:t>Journeys </a:t>
            </a:r>
            <a:r>
              <a:rPr lang="en-AU" sz="4400" dirty="0">
                <a:latin typeface="AR CENA" pitchFamily="2" charset="0"/>
              </a:rPr>
              <a:t>of inner growth often feature loss, painful </a:t>
            </a:r>
            <a:r>
              <a:rPr lang="en-AU" sz="4400" dirty="0" smtClean="0">
                <a:latin typeface="AR CENA" pitchFamily="2" charset="0"/>
              </a:rPr>
              <a:t>realisations </a:t>
            </a:r>
            <a:r>
              <a:rPr lang="en-AU" sz="4400" dirty="0">
                <a:latin typeface="AR CENA" pitchFamily="2" charset="0"/>
              </a:rPr>
              <a:t>as turning points. </a:t>
            </a:r>
          </a:p>
          <a:p>
            <a:r>
              <a:rPr lang="en-AU" sz="4400" dirty="0" smtClean="0">
                <a:latin typeface="AR CENA" pitchFamily="2" charset="0"/>
              </a:rPr>
              <a:t>John Henry’s </a:t>
            </a:r>
            <a:r>
              <a:rPr lang="en-AU" sz="4400" dirty="0">
                <a:latin typeface="AR CENA" pitchFamily="2" charset="0"/>
              </a:rPr>
              <a:t>abrupt death </a:t>
            </a:r>
            <a:r>
              <a:rPr lang="en-AU" sz="4400" dirty="0" smtClean="0">
                <a:latin typeface="AR CENA" pitchFamily="2" charset="0"/>
              </a:rPr>
              <a:t>symbolises Frankie’s </a:t>
            </a:r>
            <a:r>
              <a:rPr lang="en-AU" sz="4400" dirty="0">
                <a:latin typeface="AR CENA" pitchFamily="2" charset="0"/>
              </a:rPr>
              <a:t>transition into young adulthood and leaving her childhood behind. </a:t>
            </a:r>
          </a:p>
          <a:p>
            <a:endParaRPr lang="en-AU" dirty="0"/>
          </a:p>
        </p:txBody>
      </p:sp>
    </p:spTree>
    <p:extLst>
      <p:ext uri="{BB962C8B-B14F-4D97-AF65-F5344CB8AC3E}">
        <p14:creationId xmlns:p14="http://schemas.microsoft.com/office/powerpoint/2010/main" val="306703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Quotes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87624" y="1447800"/>
            <a:ext cx="7746064" cy="4800600"/>
          </a:xfrm>
        </p:spPr>
        <p:txBody>
          <a:bodyPr>
            <a:normAutofit/>
          </a:bodyPr>
          <a:lstStyle/>
          <a:p>
            <a:pPr marL="82296" indent="0" algn="ctr">
              <a:buNone/>
            </a:pPr>
            <a:r>
              <a:rPr lang="en-AU" sz="4400" dirty="0" smtClean="0">
                <a:latin typeface="AR CENA" pitchFamily="2" charset="0"/>
              </a:rPr>
              <a:t>Here are some interesting quotes that are relevant to the Context of Identity and Belonging:</a:t>
            </a:r>
          </a:p>
          <a:p>
            <a:r>
              <a:rPr lang="en-AU" sz="4800" dirty="0" smtClean="0">
                <a:latin typeface="AR CENA" pitchFamily="2" charset="0"/>
              </a:rPr>
              <a:t>“She </a:t>
            </a:r>
            <a:r>
              <a:rPr lang="en-AU" sz="4800" dirty="0">
                <a:latin typeface="AR CENA" pitchFamily="2" charset="0"/>
              </a:rPr>
              <a:t>loved her brother and the bride and she was a member of the wedding</a:t>
            </a:r>
            <a:r>
              <a:rPr lang="en-AU" sz="4800" dirty="0" smtClean="0">
                <a:latin typeface="AR CENA" pitchFamily="2" charset="0"/>
              </a:rPr>
              <a:t>.”</a:t>
            </a:r>
            <a:r>
              <a:rPr lang="en-AU" sz="4800" dirty="0">
                <a:latin typeface="AR CENA" pitchFamily="2" charset="0"/>
              </a:rPr>
              <a:t>	</a:t>
            </a:r>
          </a:p>
          <a:p>
            <a:endParaRPr lang="en-AU" sz="4400" dirty="0">
              <a:latin typeface="AR CENA" pitchFamily="2" charset="0"/>
            </a:endParaRPr>
          </a:p>
        </p:txBody>
      </p:sp>
    </p:spTree>
    <p:extLst>
      <p:ext uri="{BB962C8B-B14F-4D97-AF65-F5344CB8AC3E}">
        <p14:creationId xmlns:p14="http://schemas.microsoft.com/office/powerpoint/2010/main" val="4074707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Quotes</a:t>
            </a:r>
            <a:endParaRPr lang="en-AU" sz="8000" dirty="0"/>
          </a:p>
        </p:txBody>
      </p:sp>
      <p:sp>
        <p:nvSpPr>
          <p:cNvPr id="3" name="Content Placeholder 2"/>
          <p:cNvSpPr>
            <a:spLocks noGrp="1"/>
          </p:cNvSpPr>
          <p:nvPr>
            <p:ph idx="1"/>
          </p:nvPr>
        </p:nvSpPr>
        <p:spPr>
          <a:xfrm>
            <a:off x="1115616" y="1447800"/>
            <a:ext cx="7818072" cy="5221560"/>
          </a:xfrm>
        </p:spPr>
        <p:txBody>
          <a:bodyPr>
            <a:normAutofit/>
          </a:bodyPr>
          <a:lstStyle/>
          <a:p>
            <a:r>
              <a:rPr lang="en-AU" sz="4400" dirty="0" smtClean="0">
                <a:latin typeface="AR CENA" pitchFamily="2" charset="0"/>
              </a:rPr>
              <a:t>“Is </a:t>
            </a:r>
            <a:r>
              <a:rPr lang="en-AU" sz="4400" dirty="0">
                <a:latin typeface="AR CENA" pitchFamily="2" charset="0"/>
              </a:rPr>
              <a:t>it cold up there</a:t>
            </a:r>
            <a:r>
              <a:rPr lang="en-AU" sz="4400" dirty="0" smtClean="0">
                <a:latin typeface="AR CENA" pitchFamily="2" charset="0"/>
              </a:rPr>
              <a:t>?”(</a:t>
            </a:r>
            <a:r>
              <a:rPr lang="en-AU" sz="4400" dirty="0">
                <a:latin typeface="AR CENA" pitchFamily="2" charset="0"/>
              </a:rPr>
              <a:t>teasing by children to Frankie) 	</a:t>
            </a:r>
          </a:p>
          <a:p>
            <a:r>
              <a:rPr lang="en-AU" sz="4400" dirty="0" smtClean="0">
                <a:latin typeface="AR CENA" pitchFamily="2" charset="0"/>
              </a:rPr>
              <a:t>“It </a:t>
            </a:r>
            <a:r>
              <a:rPr lang="en-AU" sz="4400" dirty="0">
                <a:latin typeface="AR CENA" pitchFamily="2" charset="0"/>
              </a:rPr>
              <a:t>seemed to her that they had looked at her in a secret way and tried to connect their eyes with hers, as though to say: we know you</a:t>
            </a:r>
            <a:r>
              <a:rPr lang="en-AU" sz="4400" dirty="0" smtClean="0">
                <a:latin typeface="AR CENA" pitchFamily="2" charset="0"/>
              </a:rPr>
              <a:t>.” </a:t>
            </a:r>
            <a:r>
              <a:rPr lang="en-AU" sz="4400" dirty="0">
                <a:latin typeface="AR CENA" pitchFamily="2" charset="0"/>
              </a:rPr>
              <a:t>(about the prisoners in the jail) </a:t>
            </a:r>
            <a:r>
              <a:rPr lang="en-AU" dirty="0"/>
              <a:t>	</a:t>
            </a:r>
          </a:p>
          <a:p>
            <a:endParaRPr lang="en-AU" dirty="0"/>
          </a:p>
        </p:txBody>
      </p:sp>
    </p:spTree>
    <p:extLst>
      <p:ext uri="{BB962C8B-B14F-4D97-AF65-F5344CB8AC3E}">
        <p14:creationId xmlns:p14="http://schemas.microsoft.com/office/powerpoint/2010/main" val="407837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Quotes</a:t>
            </a:r>
            <a:endParaRPr lang="en-AU" sz="8000" dirty="0"/>
          </a:p>
        </p:txBody>
      </p:sp>
      <p:sp>
        <p:nvSpPr>
          <p:cNvPr id="3" name="Content Placeholder 2"/>
          <p:cNvSpPr>
            <a:spLocks noGrp="1"/>
          </p:cNvSpPr>
          <p:nvPr>
            <p:ph idx="1"/>
          </p:nvPr>
        </p:nvSpPr>
        <p:spPr>
          <a:xfrm>
            <a:off x="1187624" y="1447800"/>
            <a:ext cx="7746064" cy="5077544"/>
          </a:xfrm>
        </p:spPr>
        <p:txBody>
          <a:bodyPr>
            <a:normAutofit/>
          </a:bodyPr>
          <a:lstStyle/>
          <a:p>
            <a:r>
              <a:rPr lang="en-AU" sz="5400" dirty="0">
                <a:latin typeface="AR CENA" pitchFamily="2" charset="0"/>
              </a:rPr>
              <a:t>“They are the we of me</a:t>
            </a:r>
            <a:r>
              <a:rPr lang="en-AU" sz="5400" dirty="0" smtClean="0">
                <a:latin typeface="AR CENA" pitchFamily="2" charset="0"/>
              </a:rPr>
              <a:t>”.</a:t>
            </a:r>
          </a:p>
          <a:p>
            <a:r>
              <a:rPr lang="en-AU" sz="5400" dirty="0" smtClean="0">
                <a:latin typeface="AR CENA" pitchFamily="2" charset="0"/>
              </a:rPr>
              <a:t>“We </a:t>
            </a:r>
            <a:r>
              <a:rPr lang="en-AU" sz="5400" dirty="0">
                <a:latin typeface="AR CENA" pitchFamily="2" charset="0"/>
              </a:rPr>
              <a:t>all of us somehow </a:t>
            </a:r>
            <a:r>
              <a:rPr lang="en-AU" sz="5400" dirty="0" smtClean="0">
                <a:latin typeface="AR CENA" pitchFamily="2" charset="0"/>
              </a:rPr>
              <a:t>  caught.”</a:t>
            </a:r>
          </a:p>
          <a:p>
            <a:pPr marL="82296" indent="0">
              <a:buNone/>
            </a:pPr>
            <a:r>
              <a:rPr lang="en-AU" sz="5400" dirty="0">
                <a:latin typeface="AR CENA" pitchFamily="2" charset="0"/>
              </a:rPr>
              <a:t> </a:t>
            </a:r>
            <a:r>
              <a:rPr lang="en-AU" sz="5400" dirty="0" smtClean="0">
                <a:latin typeface="AR CENA" pitchFamily="2" charset="0"/>
              </a:rPr>
              <a:t>(</a:t>
            </a:r>
            <a:r>
              <a:rPr lang="en-AU" sz="5400" dirty="0" err="1">
                <a:latin typeface="AR CENA" pitchFamily="2" charset="0"/>
              </a:rPr>
              <a:t>Berenice</a:t>
            </a:r>
            <a:r>
              <a:rPr lang="en-AU" sz="5400" dirty="0">
                <a:latin typeface="AR CENA" pitchFamily="2" charset="0"/>
              </a:rPr>
              <a:t>) </a:t>
            </a:r>
            <a:r>
              <a:rPr lang="en-AU" dirty="0"/>
              <a:t>	</a:t>
            </a:r>
          </a:p>
          <a:p>
            <a:pPr marL="82296" indent="0">
              <a:buNone/>
            </a:pPr>
            <a:r>
              <a:rPr lang="en-AU" dirty="0"/>
              <a:t>	</a:t>
            </a:r>
          </a:p>
          <a:p>
            <a:endParaRPr lang="en-AU" dirty="0"/>
          </a:p>
        </p:txBody>
      </p:sp>
    </p:spTree>
    <p:extLst>
      <p:ext uri="{BB962C8B-B14F-4D97-AF65-F5344CB8AC3E}">
        <p14:creationId xmlns:p14="http://schemas.microsoft.com/office/powerpoint/2010/main" val="3169826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1331640" y="1412776"/>
            <a:ext cx="7498080" cy="4800600"/>
          </a:xfrm>
        </p:spPr>
        <p:txBody>
          <a:bodyPr>
            <a:normAutofit/>
          </a:bodyPr>
          <a:lstStyle/>
          <a:p>
            <a:pPr marL="82296" indent="0" algn="ctr">
              <a:buNone/>
            </a:pPr>
            <a:r>
              <a:rPr lang="en-AU" sz="12000" dirty="0" smtClean="0">
                <a:solidFill>
                  <a:schemeClr val="bg2">
                    <a:lumMod val="50000"/>
                  </a:schemeClr>
                </a:solidFill>
                <a:latin typeface="AR CHRISTY" pitchFamily="2" charset="0"/>
              </a:rPr>
              <a:t>Happy </a:t>
            </a:r>
          </a:p>
          <a:p>
            <a:pPr marL="82296" indent="0" algn="ctr">
              <a:buNone/>
            </a:pPr>
            <a:r>
              <a:rPr lang="en-AU" sz="12000" dirty="0" smtClean="0">
                <a:solidFill>
                  <a:schemeClr val="bg2">
                    <a:lumMod val="50000"/>
                  </a:schemeClr>
                </a:solidFill>
                <a:latin typeface="AR CHRISTY" pitchFamily="2" charset="0"/>
              </a:rPr>
              <a:t>Studying</a:t>
            </a:r>
            <a:endParaRPr lang="en-AU" sz="12000" dirty="0">
              <a:solidFill>
                <a:schemeClr val="bg2">
                  <a:lumMod val="50000"/>
                </a:schemeClr>
              </a:solidFill>
              <a:latin typeface="AR CHRISTY" pitchFamily="2" charset="0"/>
            </a:endParaRPr>
          </a:p>
        </p:txBody>
      </p:sp>
    </p:spTree>
    <p:extLst>
      <p:ext uri="{BB962C8B-B14F-4D97-AF65-F5344CB8AC3E}">
        <p14:creationId xmlns:p14="http://schemas.microsoft.com/office/powerpoint/2010/main" val="152946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Genre</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1187624" y="1340768"/>
            <a:ext cx="7746064" cy="5112568"/>
          </a:xfrm>
        </p:spPr>
        <p:txBody>
          <a:bodyPr>
            <a:normAutofit/>
          </a:bodyPr>
          <a:lstStyle/>
          <a:p>
            <a:r>
              <a:rPr lang="en-AU" sz="7200" b="1" dirty="0" smtClean="0">
                <a:latin typeface="AR CENA" pitchFamily="2" charset="0"/>
              </a:rPr>
              <a:t>The Genre of this novel </a:t>
            </a:r>
            <a:r>
              <a:rPr lang="en-AU" sz="7200" dirty="0" smtClean="0">
                <a:latin typeface="AR CENA" pitchFamily="2" charset="0"/>
              </a:rPr>
              <a:t>is </a:t>
            </a:r>
            <a:r>
              <a:rPr lang="en-AU" sz="7200" dirty="0">
                <a:latin typeface="AR CENA" pitchFamily="2" charset="0"/>
              </a:rPr>
              <a:t>a typical, </a:t>
            </a:r>
            <a:r>
              <a:rPr lang="en-AU" sz="7200" dirty="0">
                <a:solidFill>
                  <a:srgbClr val="FF0000"/>
                </a:solidFill>
                <a:latin typeface="AR CENA" pitchFamily="2" charset="0"/>
              </a:rPr>
              <a:t>coming-of-age</a:t>
            </a:r>
            <a:r>
              <a:rPr lang="en-AU" sz="7200" dirty="0">
                <a:latin typeface="AR CENA" pitchFamily="2" charset="0"/>
              </a:rPr>
              <a:t> story </a:t>
            </a:r>
            <a:r>
              <a:rPr lang="en-AU" sz="7200" dirty="0" smtClean="0">
                <a:latin typeface="AR CENA" pitchFamily="2" charset="0"/>
              </a:rPr>
              <a:t>– drama - fiction</a:t>
            </a:r>
            <a:endParaRPr lang="en-AU" sz="7200" dirty="0">
              <a:latin typeface="AR CENA" pitchFamily="2" charset="0"/>
            </a:endParaRPr>
          </a:p>
          <a:p>
            <a:pPr marL="82296" indent="0">
              <a:buNone/>
            </a:pPr>
            <a:endParaRPr lang="en-AU" sz="4400" dirty="0">
              <a:latin typeface="AR CENA" pitchFamily="2" charset="0"/>
            </a:endParaRPr>
          </a:p>
        </p:txBody>
      </p:sp>
    </p:spTree>
    <p:extLst>
      <p:ext uri="{BB962C8B-B14F-4D97-AF65-F5344CB8AC3E}">
        <p14:creationId xmlns:p14="http://schemas.microsoft.com/office/powerpoint/2010/main" val="316957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Narration</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p:txBody>
          <a:bodyPr>
            <a:normAutofit lnSpcReduction="10000"/>
          </a:bodyPr>
          <a:lstStyle/>
          <a:p>
            <a:r>
              <a:rPr lang="en-AU" sz="6600" b="1" dirty="0" smtClean="0">
                <a:latin typeface="AR CENA" pitchFamily="2" charset="0"/>
              </a:rPr>
              <a:t>Narration </a:t>
            </a:r>
            <a:r>
              <a:rPr lang="en-AU" sz="6600" dirty="0" smtClean="0">
                <a:latin typeface="AR CENA" pitchFamily="2" charset="0"/>
              </a:rPr>
              <a:t>– The narration is almost </a:t>
            </a:r>
            <a:r>
              <a:rPr lang="en-AU" sz="6600" dirty="0">
                <a:latin typeface="AR CENA" pitchFamily="2" charset="0"/>
              </a:rPr>
              <a:t>exclusively from the point of view of Frankie. </a:t>
            </a:r>
          </a:p>
          <a:p>
            <a:endParaRPr lang="en-AU" dirty="0" smtClean="0"/>
          </a:p>
          <a:p>
            <a:endParaRPr lang="en-AU" dirty="0"/>
          </a:p>
        </p:txBody>
      </p:sp>
    </p:spTree>
    <p:extLst>
      <p:ext uri="{BB962C8B-B14F-4D97-AF65-F5344CB8AC3E}">
        <p14:creationId xmlns:p14="http://schemas.microsoft.com/office/powerpoint/2010/main" val="154418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4042"/>
          </a:xfrm>
        </p:spPr>
        <p:txBody>
          <a:bodyPr>
            <a:normAutofit fontScale="90000"/>
          </a:bodyPr>
          <a:lstStyle/>
          <a:p>
            <a:endParaRPr lang="en-AU" dirty="0"/>
          </a:p>
        </p:txBody>
      </p:sp>
      <p:sp>
        <p:nvSpPr>
          <p:cNvPr id="3" name="Content Placeholder 2"/>
          <p:cNvSpPr>
            <a:spLocks noGrp="1"/>
          </p:cNvSpPr>
          <p:nvPr>
            <p:ph idx="1"/>
          </p:nvPr>
        </p:nvSpPr>
        <p:spPr>
          <a:xfrm>
            <a:off x="971600" y="260648"/>
            <a:ext cx="7962088" cy="5987752"/>
          </a:xfrm>
        </p:spPr>
        <p:txBody>
          <a:bodyPr>
            <a:noAutofit/>
          </a:bodyPr>
          <a:lstStyle/>
          <a:p>
            <a:r>
              <a:rPr lang="en-AU" sz="5400" dirty="0" smtClean="0">
                <a:latin typeface="AR CENA" pitchFamily="2" charset="0"/>
              </a:rPr>
              <a:t>The novel can be divided </a:t>
            </a:r>
            <a:r>
              <a:rPr lang="en-AU" sz="5400" dirty="0">
                <a:latin typeface="AR CENA" pitchFamily="2" charset="0"/>
              </a:rPr>
              <a:t>into three main sections: </a:t>
            </a:r>
          </a:p>
          <a:p>
            <a:r>
              <a:rPr lang="en-AU" sz="5400" dirty="0">
                <a:latin typeface="AR CENA" pitchFamily="2" charset="0"/>
              </a:rPr>
              <a:t>Part 1 – confusion </a:t>
            </a:r>
          </a:p>
          <a:p>
            <a:r>
              <a:rPr lang="en-AU" sz="5400" dirty="0">
                <a:latin typeface="AR CENA" pitchFamily="2" charset="0"/>
              </a:rPr>
              <a:t>Part 2 – the day before; in the town </a:t>
            </a:r>
          </a:p>
          <a:p>
            <a:r>
              <a:rPr lang="en-AU" sz="5400" dirty="0">
                <a:latin typeface="AR CENA" pitchFamily="2" charset="0"/>
              </a:rPr>
              <a:t>Part 3 – </a:t>
            </a:r>
            <a:r>
              <a:rPr lang="en-AU" sz="5400" dirty="0" smtClean="0">
                <a:latin typeface="AR CENA" pitchFamily="2" charset="0"/>
              </a:rPr>
              <a:t>leaving </a:t>
            </a:r>
            <a:r>
              <a:rPr lang="en-AU" sz="5400" dirty="0">
                <a:latin typeface="AR CENA" pitchFamily="2" charset="0"/>
              </a:rPr>
              <a:t>home; the wedding </a:t>
            </a:r>
            <a:r>
              <a:rPr lang="en-AU" sz="5400" dirty="0" smtClean="0">
                <a:latin typeface="AR CENA" pitchFamily="2" charset="0"/>
              </a:rPr>
              <a:t>finale</a:t>
            </a:r>
            <a:endParaRPr lang="en-AU" sz="5400" dirty="0">
              <a:latin typeface="AR CENA" pitchFamily="2" charset="0"/>
            </a:endParaRPr>
          </a:p>
        </p:txBody>
      </p:sp>
    </p:spTree>
    <p:extLst>
      <p:ext uri="{BB962C8B-B14F-4D97-AF65-F5344CB8AC3E}">
        <p14:creationId xmlns:p14="http://schemas.microsoft.com/office/powerpoint/2010/main" val="412305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smtClean="0">
                <a:solidFill>
                  <a:schemeClr val="bg2">
                    <a:lumMod val="50000"/>
                  </a:schemeClr>
                </a:solidFill>
                <a:latin typeface="Algerian" pitchFamily="82" charset="0"/>
              </a:rPr>
              <a:t>Characters:</a:t>
            </a:r>
            <a:endParaRPr lang="en-AU" sz="8000" dirty="0">
              <a:solidFill>
                <a:schemeClr val="bg2">
                  <a:lumMod val="50000"/>
                </a:schemeClr>
              </a:solidFill>
              <a:latin typeface="Algerian" pitchFamily="82" charset="0"/>
            </a:endParaRPr>
          </a:p>
        </p:txBody>
      </p:sp>
      <p:sp>
        <p:nvSpPr>
          <p:cNvPr id="3" name="Content Placeholder 2"/>
          <p:cNvSpPr>
            <a:spLocks noGrp="1"/>
          </p:cNvSpPr>
          <p:nvPr>
            <p:ph idx="1"/>
          </p:nvPr>
        </p:nvSpPr>
        <p:spPr>
          <a:xfrm>
            <a:off x="971600" y="1340768"/>
            <a:ext cx="7962088" cy="5400600"/>
          </a:xfrm>
        </p:spPr>
        <p:txBody>
          <a:bodyPr>
            <a:normAutofit fontScale="92500" lnSpcReduction="10000"/>
          </a:bodyPr>
          <a:lstStyle/>
          <a:p>
            <a:pPr marL="82296" indent="0">
              <a:buNone/>
            </a:pPr>
            <a:r>
              <a:rPr lang="en-AU" sz="4400" b="1" dirty="0">
                <a:latin typeface="AR CENA" pitchFamily="2" charset="0"/>
              </a:rPr>
              <a:t>Frankie Addams </a:t>
            </a:r>
            <a:r>
              <a:rPr lang="en-AU" sz="4400" dirty="0">
                <a:latin typeface="AR CENA" pitchFamily="2" charset="0"/>
              </a:rPr>
              <a:t>- Protagonist, 12 years </a:t>
            </a:r>
            <a:r>
              <a:rPr lang="en-AU" sz="4400" dirty="0" smtClean="0">
                <a:latin typeface="AR CENA" pitchFamily="2" charset="0"/>
              </a:rPr>
              <a:t>   old – daughter of Royal Quincy Addams &amp; cousin of John Henry West</a:t>
            </a:r>
            <a:endParaRPr lang="en-AU" sz="4400" dirty="0">
              <a:latin typeface="AR CENA" pitchFamily="2" charset="0"/>
            </a:endParaRPr>
          </a:p>
          <a:p>
            <a:r>
              <a:rPr lang="en-AU" sz="4400" dirty="0">
                <a:latin typeface="AR CENA" pitchFamily="2" charset="0"/>
              </a:rPr>
              <a:t>In between childhood and adolescence/young adulthood, Frankie feels alienated and is trying to run away from her drab </a:t>
            </a:r>
            <a:r>
              <a:rPr lang="en-AU" sz="4400" dirty="0" smtClean="0">
                <a:latin typeface="AR CENA" pitchFamily="2" charset="0"/>
              </a:rPr>
              <a:t>life </a:t>
            </a:r>
            <a:endParaRPr lang="en-AU" sz="4400" dirty="0">
              <a:latin typeface="AR CENA" pitchFamily="2" charset="0"/>
            </a:endParaRPr>
          </a:p>
          <a:p>
            <a:r>
              <a:rPr lang="en-AU" sz="4400" dirty="0" smtClean="0">
                <a:latin typeface="AR CENA" pitchFamily="2" charset="0"/>
              </a:rPr>
              <a:t>Changes </a:t>
            </a:r>
            <a:r>
              <a:rPr lang="en-AU" sz="4400" dirty="0">
                <a:latin typeface="AR CENA" pitchFamily="2" charset="0"/>
              </a:rPr>
              <a:t>her name to F. Jasmine Addams, and then </a:t>
            </a:r>
            <a:r>
              <a:rPr lang="en-AU" sz="4400" dirty="0" smtClean="0">
                <a:latin typeface="AR CENA" pitchFamily="2" charset="0"/>
              </a:rPr>
              <a:t>Frances </a:t>
            </a:r>
            <a:endParaRPr lang="en-AU" sz="4400" dirty="0">
              <a:latin typeface="AR CENA" pitchFamily="2" charset="0"/>
            </a:endParaRPr>
          </a:p>
          <a:p>
            <a:endParaRPr lang="en-AU" dirty="0"/>
          </a:p>
        </p:txBody>
      </p:sp>
    </p:spTree>
    <p:extLst>
      <p:ext uri="{BB962C8B-B14F-4D97-AF65-F5344CB8AC3E}">
        <p14:creationId xmlns:p14="http://schemas.microsoft.com/office/powerpoint/2010/main" val="355043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a:xfrm>
            <a:off x="1043608" y="1340768"/>
            <a:ext cx="7890080" cy="5328592"/>
          </a:xfrm>
        </p:spPr>
        <p:txBody>
          <a:bodyPr>
            <a:normAutofit lnSpcReduction="10000"/>
          </a:bodyPr>
          <a:lstStyle/>
          <a:p>
            <a:pPr marL="82296" indent="0">
              <a:buNone/>
            </a:pPr>
            <a:r>
              <a:rPr lang="en-AU" sz="4000" b="1" dirty="0">
                <a:latin typeface="AR CENA" pitchFamily="2" charset="0"/>
              </a:rPr>
              <a:t>John Henry West </a:t>
            </a:r>
            <a:endParaRPr lang="en-AU" sz="4000" dirty="0">
              <a:latin typeface="AR CENA" pitchFamily="2" charset="0"/>
            </a:endParaRPr>
          </a:p>
          <a:p>
            <a:r>
              <a:rPr lang="en-AU" sz="4000" dirty="0" smtClean="0">
                <a:latin typeface="AR CENA" pitchFamily="2" charset="0"/>
              </a:rPr>
              <a:t>6 </a:t>
            </a:r>
            <a:r>
              <a:rPr lang="en-AU" sz="4000" dirty="0">
                <a:latin typeface="AR CENA" pitchFamily="2" charset="0"/>
              </a:rPr>
              <a:t>year old first cousin </a:t>
            </a:r>
            <a:r>
              <a:rPr lang="en-AU" sz="4000" dirty="0" smtClean="0">
                <a:latin typeface="AR CENA" pitchFamily="2" charset="0"/>
              </a:rPr>
              <a:t>of Frankie</a:t>
            </a:r>
            <a:endParaRPr lang="en-AU" sz="4000" dirty="0">
              <a:latin typeface="AR CENA" pitchFamily="2" charset="0"/>
            </a:endParaRPr>
          </a:p>
          <a:p>
            <a:r>
              <a:rPr lang="en-AU" sz="4000" dirty="0" smtClean="0">
                <a:latin typeface="AR CENA" pitchFamily="2" charset="0"/>
              </a:rPr>
              <a:t>very </a:t>
            </a:r>
            <a:r>
              <a:rPr lang="en-AU" sz="4000" dirty="0">
                <a:latin typeface="AR CENA" pitchFamily="2" charset="0"/>
              </a:rPr>
              <a:t>bright </a:t>
            </a:r>
          </a:p>
          <a:p>
            <a:r>
              <a:rPr lang="en-AU" sz="4000" dirty="0" smtClean="0">
                <a:latin typeface="AR CENA" pitchFamily="2" charset="0"/>
              </a:rPr>
              <a:t>symbolises </a:t>
            </a:r>
            <a:r>
              <a:rPr lang="en-AU" sz="4000" dirty="0">
                <a:latin typeface="AR CENA" pitchFamily="2" charset="0"/>
              </a:rPr>
              <a:t>childhood </a:t>
            </a:r>
          </a:p>
          <a:p>
            <a:r>
              <a:rPr lang="en-AU" sz="4000" dirty="0" smtClean="0">
                <a:latin typeface="AR CENA" pitchFamily="2" charset="0"/>
              </a:rPr>
              <a:t>very </a:t>
            </a:r>
            <a:r>
              <a:rPr lang="en-AU" sz="4000" dirty="0">
                <a:latin typeface="AR CENA" pitchFamily="2" charset="0"/>
              </a:rPr>
              <a:t>calm in contrast with Frankie </a:t>
            </a:r>
          </a:p>
          <a:p>
            <a:r>
              <a:rPr lang="en-AU" sz="4000" dirty="0" smtClean="0">
                <a:latin typeface="AR CENA" pitchFamily="2" charset="0"/>
              </a:rPr>
              <a:t>dies </a:t>
            </a:r>
            <a:r>
              <a:rPr lang="en-AU" sz="4000" dirty="0">
                <a:latin typeface="AR CENA" pitchFamily="2" charset="0"/>
              </a:rPr>
              <a:t>at the end of the novel </a:t>
            </a:r>
          </a:p>
          <a:p>
            <a:r>
              <a:rPr lang="en-AU" sz="4000" dirty="0" smtClean="0">
                <a:latin typeface="AR CENA" pitchFamily="2" charset="0"/>
              </a:rPr>
              <a:t>represents Frankie’s </a:t>
            </a:r>
            <a:r>
              <a:rPr lang="en-AU" sz="4000" dirty="0">
                <a:latin typeface="AR CENA" pitchFamily="2" charset="0"/>
              </a:rPr>
              <a:t>entering adolescence and leaving childhood </a:t>
            </a:r>
            <a:r>
              <a:rPr lang="en-AU" sz="4000" dirty="0" smtClean="0">
                <a:latin typeface="AR CENA" pitchFamily="2" charset="0"/>
              </a:rPr>
              <a:t>behind </a:t>
            </a:r>
            <a:endParaRPr lang="en-AU" sz="4000" dirty="0">
              <a:latin typeface="AR CENA" pitchFamily="2" charset="0"/>
            </a:endParaRPr>
          </a:p>
          <a:p>
            <a:endParaRPr lang="en-AU" dirty="0"/>
          </a:p>
        </p:txBody>
      </p:sp>
    </p:spTree>
    <p:extLst>
      <p:ext uri="{BB962C8B-B14F-4D97-AF65-F5344CB8AC3E}">
        <p14:creationId xmlns:p14="http://schemas.microsoft.com/office/powerpoint/2010/main" val="371785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Vertic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arn(inVertic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arn(inVertical)">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arn(inVertical)">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barn(inVertical)">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Bernice Sadie Brown </a:t>
            </a:r>
            <a:endParaRPr lang="en-AU" sz="6000" dirty="0">
              <a:latin typeface="AR CENA" pitchFamily="2" charset="0"/>
            </a:endParaRPr>
          </a:p>
          <a:p>
            <a:r>
              <a:rPr lang="en-AU" sz="6000" dirty="0" smtClean="0">
                <a:latin typeface="AR CENA" pitchFamily="2" charset="0"/>
              </a:rPr>
              <a:t>Addams’ </a:t>
            </a:r>
            <a:r>
              <a:rPr lang="en-AU" sz="6000" dirty="0">
                <a:latin typeface="AR CENA" pitchFamily="2" charset="0"/>
              </a:rPr>
              <a:t>family housekeeper – straight </a:t>
            </a:r>
            <a:r>
              <a:rPr lang="en-AU" sz="6000" dirty="0" smtClean="0">
                <a:latin typeface="AR CENA" pitchFamily="2" charset="0"/>
              </a:rPr>
              <a:t>forward, “voice </a:t>
            </a:r>
            <a:r>
              <a:rPr lang="en-AU" sz="6000" dirty="0">
                <a:latin typeface="AR CENA" pitchFamily="2" charset="0"/>
              </a:rPr>
              <a:t>of </a:t>
            </a:r>
            <a:r>
              <a:rPr lang="en-AU" sz="6000" dirty="0" smtClean="0">
                <a:latin typeface="AR CENA" pitchFamily="2" charset="0"/>
              </a:rPr>
              <a:t>reason” </a:t>
            </a:r>
            <a:endParaRPr lang="en-AU" sz="6000" dirty="0">
              <a:latin typeface="AR CENA" pitchFamily="2" charset="0"/>
            </a:endParaRPr>
          </a:p>
        </p:txBody>
      </p:sp>
    </p:spTree>
    <p:extLst>
      <p:ext uri="{BB962C8B-B14F-4D97-AF65-F5344CB8AC3E}">
        <p14:creationId xmlns:p14="http://schemas.microsoft.com/office/powerpoint/2010/main" val="330483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8000" dirty="0">
                <a:solidFill>
                  <a:schemeClr val="bg2">
                    <a:lumMod val="50000"/>
                  </a:schemeClr>
                </a:solidFill>
                <a:latin typeface="Algerian" pitchFamily="82" charset="0"/>
              </a:rPr>
              <a:t>Characters:</a:t>
            </a:r>
            <a:endParaRPr lang="en-AU" sz="8000" dirty="0"/>
          </a:p>
        </p:txBody>
      </p:sp>
      <p:sp>
        <p:nvSpPr>
          <p:cNvPr id="3" name="Content Placeholder 2"/>
          <p:cNvSpPr>
            <a:spLocks noGrp="1"/>
          </p:cNvSpPr>
          <p:nvPr>
            <p:ph idx="1"/>
          </p:nvPr>
        </p:nvSpPr>
        <p:spPr/>
        <p:txBody>
          <a:bodyPr>
            <a:normAutofit/>
          </a:bodyPr>
          <a:lstStyle/>
          <a:p>
            <a:pPr marL="82296" indent="0">
              <a:buNone/>
            </a:pPr>
            <a:r>
              <a:rPr lang="en-AU" sz="6000" b="1" dirty="0">
                <a:latin typeface="AR CENA" pitchFamily="2" charset="0"/>
              </a:rPr>
              <a:t>Royal Quincy Addams </a:t>
            </a:r>
            <a:endParaRPr lang="en-AU" sz="6000" b="1" dirty="0" smtClean="0">
              <a:latin typeface="AR CENA" pitchFamily="2" charset="0"/>
            </a:endParaRPr>
          </a:p>
          <a:p>
            <a:r>
              <a:rPr lang="en-AU" sz="6000" dirty="0" smtClean="0">
                <a:latin typeface="AR CENA" pitchFamily="2" charset="0"/>
              </a:rPr>
              <a:t>Frankie’s </a:t>
            </a:r>
            <a:r>
              <a:rPr lang="en-AU" sz="6000" dirty="0">
                <a:latin typeface="AR CENA" pitchFamily="2" charset="0"/>
              </a:rPr>
              <a:t>father, a </a:t>
            </a:r>
            <a:r>
              <a:rPr lang="en-AU" sz="6000" dirty="0" smtClean="0">
                <a:latin typeface="AR CENA" pitchFamily="2" charset="0"/>
              </a:rPr>
              <a:t>widower - </a:t>
            </a:r>
            <a:r>
              <a:rPr lang="en-AU" sz="6000" dirty="0">
                <a:latin typeface="AR CENA" pitchFamily="2" charset="0"/>
              </a:rPr>
              <a:t>f</a:t>
            </a:r>
            <a:r>
              <a:rPr lang="en-AU" sz="6000" dirty="0" smtClean="0">
                <a:latin typeface="AR CENA" pitchFamily="2" charset="0"/>
              </a:rPr>
              <a:t>airly </a:t>
            </a:r>
            <a:r>
              <a:rPr lang="en-AU" sz="6000" dirty="0">
                <a:latin typeface="AR CENA" pitchFamily="2" charset="0"/>
              </a:rPr>
              <a:t>removed from the actions of the </a:t>
            </a:r>
            <a:r>
              <a:rPr lang="en-AU" sz="6000" dirty="0" smtClean="0">
                <a:latin typeface="AR CENA" pitchFamily="2" charset="0"/>
              </a:rPr>
              <a:t>novel </a:t>
            </a:r>
            <a:endParaRPr lang="en-AU" sz="6000" dirty="0">
              <a:latin typeface="AR CENA" pitchFamily="2" charset="0"/>
            </a:endParaRPr>
          </a:p>
        </p:txBody>
      </p:sp>
    </p:spTree>
    <p:extLst>
      <p:ext uri="{BB962C8B-B14F-4D97-AF65-F5344CB8AC3E}">
        <p14:creationId xmlns:p14="http://schemas.microsoft.com/office/powerpoint/2010/main" val="207574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162</TotalTime>
  <Words>795</Words>
  <Application>Microsoft Office PowerPoint</Application>
  <PresentationFormat>On-screen Show (4:3)</PresentationFormat>
  <Paragraphs>79</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Solstice</vt:lpstr>
      <vt:lpstr>Writing in Context</vt:lpstr>
      <vt:lpstr>PowerPoint Presentation</vt:lpstr>
      <vt:lpstr>Genre</vt:lpstr>
      <vt:lpstr>Narration</vt:lpstr>
      <vt:lpstr>PowerPoint Presentation</vt:lpstr>
      <vt:lpstr>Characters:</vt:lpstr>
      <vt:lpstr>Characters:</vt:lpstr>
      <vt:lpstr>Characters:</vt:lpstr>
      <vt:lpstr>Characters:</vt:lpstr>
      <vt:lpstr>Characters:</vt:lpstr>
      <vt:lpstr>Characters:</vt:lpstr>
      <vt:lpstr>Themes</vt:lpstr>
      <vt:lpstr>Theme - Fear</vt:lpstr>
      <vt:lpstr>PowerPoint Presentation</vt:lpstr>
      <vt:lpstr>PowerPoint Presentation</vt:lpstr>
      <vt:lpstr>PowerPoint Presentation</vt:lpstr>
      <vt:lpstr>Theme - Belonging</vt:lpstr>
      <vt:lpstr>Theme – Alienation &amp; Loneliness</vt:lpstr>
      <vt:lpstr>Theme - Identity</vt:lpstr>
      <vt:lpstr>PowerPoint Presentation</vt:lpstr>
      <vt:lpstr>PowerPoint Presentation</vt:lpstr>
      <vt:lpstr>Themes - Journey of Growth </vt:lpstr>
      <vt:lpstr>Themes - Journey of Growth </vt:lpstr>
      <vt:lpstr>Themes - Journey of Growth </vt:lpstr>
      <vt:lpstr>Quotes</vt:lpstr>
      <vt:lpstr>Quotes</vt:lpstr>
      <vt:lpstr>Quotes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in Context</dc:title>
  <dc:creator>Kerry Novak</dc:creator>
  <cp:lastModifiedBy>Kerry Novak</cp:lastModifiedBy>
  <cp:revision>75</cp:revision>
  <dcterms:created xsi:type="dcterms:W3CDTF">2011-09-18T03:41:07Z</dcterms:created>
  <dcterms:modified xsi:type="dcterms:W3CDTF">2012-04-16T22:22:11Z</dcterms:modified>
</cp:coreProperties>
</file>